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5" r:id="rId1"/>
  </p:sldMasterIdLst>
  <p:notesMasterIdLst>
    <p:notesMasterId r:id="rId21"/>
  </p:notesMasterIdLst>
  <p:sldIdLst>
    <p:sldId id="256" r:id="rId2"/>
    <p:sldId id="258" r:id="rId3"/>
    <p:sldId id="280" r:id="rId4"/>
    <p:sldId id="260" r:id="rId5"/>
    <p:sldId id="261" r:id="rId6"/>
    <p:sldId id="285" r:id="rId7"/>
    <p:sldId id="282" r:id="rId8"/>
    <p:sldId id="284" r:id="rId9"/>
    <p:sldId id="283" r:id="rId10"/>
    <p:sldId id="272" r:id="rId11"/>
    <p:sldId id="267" r:id="rId12"/>
    <p:sldId id="274" r:id="rId13"/>
    <p:sldId id="278" r:id="rId14"/>
    <p:sldId id="279" r:id="rId15"/>
    <p:sldId id="271" r:id="rId16"/>
    <p:sldId id="257" r:id="rId17"/>
    <p:sldId id="286" r:id="rId18"/>
    <p:sldId id="264" r:id="rId19"/>
    <p:sldId id="26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392"/>
    <p:restoredTop sz="94632"/>
  </p:normalViewPr>
  <p:slideViewPr>
    <p:cSldViewPr snapToGrid="0" snapToObjects="1">
      <p:cViewPr varScale="1">
        <p:scale>
          <a:sx n="75" d="100"/>
          <a:sy n="75" d="100"/>
        </p:scale>
        <p:origin x="1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7B91F-50D4-E144-83EA-C12E86F608A1}" type="datetimeFigureOut">
              <a:t>07-08-23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0A83CC-EF8E-3A4D-A1EC-07FDE2F8306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84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9FE40-1A4F-4F41-B9E4-E0BD6FFA5FFA}" type="datetimeFigureOut">
              <a:t>07-08-23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A2B31-494A-CD45-9011-AFE525FA0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658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9FE40-1A4F-4F41-B9E4-E0BD6FFA5FFA}" type="datetimeFigureOut">
              <a:t>07-08-23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A2B31-494A-CD45-9011-AFE525FA0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15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9FE40-1A4F-4F41-B9E4-E0BD6FFA5FFA}" type="datetimeFigureOut">
              <a:t>07-08-23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A2B31-494A-CD45-9011-AFE525FA0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5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lnSpc>
                <a:spcPct val="100000"/>
              </a:lnSpc>
              <a:spcBef>
                <a:spcPts val="2400"/>
              </a:spcBef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spcBef>
                <a:spcPts val="850"/>
              </a:spcBef>
              <a:defRPr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449FE40-1A4F-4F41-B9E4-E0BD6FFA5FFA}" type="datetimeFigureOut">
              <a:rPr lang="en-US"/>
              <a:pPr/>
              <a:t>8/7/23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54BA2B31-494A-CD45-9011-AFE525FA053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893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9FE40-1A4F-4F41-B9E4-E0BD6FFA5FFA}" type="datetimeFigureOut">
              <a:t>07-08-23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A2B31-494A-CD45-9011-AFE525FA0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416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9FE40-1A4F-4F41-B9E4-E0BD6FFA5FFA}" type="datetimeFigureOut">
              <a:t>07-08-23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A2B31-494A-CD45-9011-AFE525FA0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71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9FE40-1A4F-4F41-B9E4-E0BD6FFA5FFA}" type="datetimeFigureOut">
              <a:t>07-08-23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A2B31-494A-CD45-9011-AFE525FA0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266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9FE40-1A4F-4F41-B9E4-E0BD6FFA5FFA}" type="datetimeFigureOut">
              <a:t>07-08-23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A2B31-494A-CD45-9011-AFE525FA0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006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9FE40-1A4F-4F41-B9E4-E0BD6FFA5FFA}" type="datetimeFigureOut">
              <a:t>07-08-23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A2B31-494A-CD45-9011-AFE525FA0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54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9FE40-1A4F-4F41-B9E4-E0BD6FFA5FFA}" type="datetimeFigureOut">
              <a:t>07-08-23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A2B31-494A-CD45-9011-AFE525FA0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464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9FE40-1A4F-4F41-B9E4-E0BD6FFA5FFA}" type="datetimeFigureOut">
              <a:t>07-08-23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A2B31-494A-CD45-9011-AFE525FA0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851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449FE40-1A4F-4F41-B9E4-E0BD6FFA5FFA}" type="datetimeFigureOut">
              <a:t>07-08-23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54BA2B31-494A-CD45-9011-AFE525FA05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284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yadran@uc.cl" TargetMode="External"/><Relationship Id="rId2" Type="http://schemas.openxmlformats.org/officeDocument/2006/relationships/hyperlink" Target="mailto:yadran@ing.puc.cl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uc.cl/codigo-de-honor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www.wired.com/story/its-time-to-think-beyond-cloud-computing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A3010-20F7-D244-BA5D-ABD873DC52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Arquitectura de Computadores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935B01-826E-A648-AC22-42F7FD885F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Yadran Eterovic S.  (</a:t>
            </a:r>
            <a:r>
              <a:rPr lang="en-US" sz="18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yadran@ing.puc.cl</a:t>
            </a:r>
            <a:r>
              <a:rPr lang="en-US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/ </a:t>
            </a:r>
            <a:r>
              <a:rPr lang="en-US" sz="18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yadran@uc.cl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 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0131E6-11A1-3F46-9671-099E27FDB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60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2023-2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F9E56-AD77-6C46-ADFD-2B1EEB107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 cap="small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iic</a:t>
            </a:r>
            <a:r>
              <a:rPr lang="en-US" sz="160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2343</a:t>
            </a:r>
          </a:p>
        </p:txBody>
      </p:sp>
    </p:spTree>
    <p:extLst>
      <p:ext uri="{BB962C8B-B14F-4D97-AF65-F5344CB8AC3E}">
        <p14:creationId xmlns:p14="http://schemas.microsoft.com/office/powerpoint/2010/main" val="781180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C39A2-596F-2B4B-BBC2-B7C45F3F9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0000"/>
          <a:lstStyle/>
          <a:p>
            <a:r>
              <a:rPr lang="en-US" altLang="en-US" dirty="0"/>
              <a:t>El hardware</a:t>
            </a:r>
            <a:br>
              <a:rPr lang="en-US" altLang="en-US" dirty="0"/>
            </a:br>
            <a:r>
              <a:rPr lang="en-US" altLang="en-US" dirty="0"/>
              <a:t>de </a:t>
            </a:r>
            <a:r>
              <a:rPr lang="en-US" altLang="en-US" dirty="0" err="1"/>
              <a:t>todo</a:t>
            </a:r>
            <a:r>
              <a:rPr lang="en-US" altLang="en-US" dirty="0"/>
              <a:t> </a:t>
            </a:r>
            <a:r>
              <a:rPr lang="en-US" altLang="en-US" dirty="0" err="1"/>
              <a:t>computador</a:t>
            </a:r>
            <a:r>
              <a:rPr lang="en-US" altLang="en-US" dirty="0"/>
              <a:t> (</a:t>
            </a:r>
            <a:r>
              <a:rPr lang="en-US" altLang="en-US" i="1"/>
              <a:t>s</a:t>
            </a:r>
            <a:r>
              <a:rPr lang="en-US" altLang="en-US" i="1" dirty="0"/>
              <a:t>mart phone</a:t>
            </a:r>
            <a:r>
              <a:rPr lang="en-US" altLang="en-US" dirty="0"/>
              <a:t>, PC, </a:t>
            </a:r>
            <a:r>
              <a:rPr lang="en-US" altLang="en-US" dirty="0" err="1"/>
              <a:t>servidor, ...) ejecuta</a:t>
            </a:r>
            <a:r>
              <a:rPr lang="en-US" altLang="en-US" dirty="0"/>
              <a:t> cuatro </a:t>
            </a:r>
            <a:r>
              <a:rPr lang="en-US" altLang="en-US" dirty="0" err="1"/>
              <a:t>funciones</a:t>
            </a:r>
            <a:r>
              <a:rPr lang="en-US" altLang="en-US" dirty="0"/>
              <a:t> </a:t>
            </a:r>
            <a:r>
              <a:rPr lang="en-US" altLang="en-US" dirty="0" err="1"/>
              <a:t>básicas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0831C-3A6D-7B47-91D6-9F3CCD935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en-US" altLang="en-US">
                <a:solidFill>
                  <a:srgbClr val="002060"/>
                </a:solidFill>
              </a:rPr>
              <a:t>	</a:t>
            </a:r>
            <a:r>
              <a:rPr lang="en-US" altLang="en-US" b="1">
                <a:solidFill>
                  <a:srgbClr val="002060"/>
                </a:solidFill>
              </a:rPr>
              <a:t>Ingresar o recibir (</a:t>
            </a:r>
            <a:r>
              <a:rPr lang="en-US" altLang="en-US" b="1" i="1">
                <a:solidFill>
                  <a:srgbClr val="002060"/>
                </a:solidFill>
              </a:rPr>
              <a:t>input</a:t>
            </a:r>
            <a:r>
              <a:rPr lang="en-US" altLang="en-US" b="1">
                <a:solidFill>
                  <a:srgbClr val="002060"/>
                </a:solidFill>
              </a:rPr>
              <a:t> de) datos</a:t>
            </a:r>
          </a:p>
          <a:p>
            <a:pPr>
              <a:lnSpc>
                <a:spcPct val="125000"/>
              </a:lnSpc>
            </a:pPr>
            <a:r>
              <a:rPr lang="en-US" altLang="en-US" b="1">
                <a:solidFill>
                  <a:srgbClr val="002060"/>
                </a:solidFill>
              </a:rPr>
              <a:t>	Emitir o enviar (</a:t>
            </a:r>
            <a:r>
              <a:rPr lang="en-US" altLang="en-US" b="1" i="1">
                <a:solidFill>
                  <a:srgbClr val="002060"/>
                </a:solidFill>
              </a:rPr>
              <a:t>output</a:t>
            </a:r>
            <a:r>
              <a:rPr lang="en-US" altLang="en-US" b="1">
                <a:solidFill>
                  <a:srgbClr val="002060"/>
                </a:solidFill>
              </a:rPr>
              <a:t> de) datos</a:t>
            </a:r>
          </a:p>
          <a:p>
            <a:pPr>
              <a:lnSpc>
                <a:spcPct val="125000"/>
              </a:lnSpc>
            </a:pPr>
            <a:r>
              <a:rPr lang="en-US" altLang="en-US" b="1">
                <a:solidFill>
                  <a:srgbClr val="002060"/>
                </a:solidFill>
              </a:rPr>
              <a:t>	Procesar datos</a:t>
            </a:r>
          </a:p>
          <a:p>
            <a:pPr>
              <a:lnSpc>
                <a:spcPct val="125000"/>
              </a:lnSpc>
            </a:pPr>
            <a:r>
              <a:rPr lang="en-US" altLang="en-US" b="1">
                <a:solidFill>
                  <a:srgbClr val="002060"/>
                </a:solidFill>
              </a:rPr>
              <a:t>	Almacenar datos</a:t>
            </a:r>
          </a:p>
          <a:p>
            <a:pPr>
              <a:lnSpc>
                <a:spcPct val="125000"/>
              </a:lnSpc>
              <a:spcBef>
                <a:spcPts val="4800"/>
              </a:spcBef>
            </a:pPr>
            <a:r>
              <a:rPr lang="en-US" altLang="en-US">
                <a:solidFill>
                  <a:srgbClr val="002060"/>
                </a:solidFill>
              </a:rPr>
              <a:t>En este curso estudiaremos cómo se llevan a cabo estas funciones</a:t>
            </a:r>
          </a:p>
        </p:txBody>
      </p:sp>
    </p:spTree>
    <p:extLst>
      <p:ext uri="{BB962C8B-B14F-4D97-AF65-F5344CB8AC3E}">
        <p14:creationId xmlns:p14="http://schemas.microsoft.com/office/powerpoint/2010/main" val="3280502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B28B6-C18E-224D-A8C2-FF7A8045A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9525"/>
            <a:r>
              <a:rPr lang="en-US" altLang="en-US">
                <a:ea typeface="ＭＳ Ｐゴシック" panose="020B0600070205080204" pitchFamily="34" charset="-128"/>
              </a:rPr>
              <a:t>Componentes típicas de un computador:</a:t>
            </a:r>
            <a:br>
              <a:rPr lang="en-US" altLang="en-US">
                <a:ea typeface="ＭＳ Ｐゴシック" panose="020B0600070205080204" pitchFamily="34" charset="-128"/>
              </a:rPr>
            </a:br>
            <a:r>
              <a:rPr lang="en-US" altLang="en-US" sz="2400">
                <a:ea typeface="ＭＳ Ｐゴシック" panose="020B0600070205080204" pitchFamily="34" charset="-128"/>
              </a:rPr>
              <a:t>•</a:t>
            </a:r>
            <a:r>
              <a:rPr lang="en-US" altLang="en-US" sz="3200">
                <a:ea typeface="ＭＳ Ｐゴシック" panose="020B0600070205080204" pitchFamily="34" charset="-128"/>
              </a:rPr>
              <a:t> CPU</a:t>
            </a:r>
            <a:br>
              <a:rPr lang="en-US" altLang="en-US" sz="3200">
                <a:ea typeface="ＭＳ Ｐゴシック" panose="020B0600070205080204" pitchFamily="34" charset="-128"/>
              </a:rPr>
            </a:br>
            <a:r>
              <a:rPr lang="en-US" altLang="en-US" sz="2400">
                <a:ea typeface="ＭＳ Ｐゴシック" panose="020B0600070205080204" pitchFamily="34" charset="-128"/>
              </a:rPr>
              <a:t>•</a:t>
            </a:r>
            <a:r>
              <a:rPr lang="en-US" altLang="en-US" sz="3200">
                <a:ea typeface="ＭＳ Ｐゴシック" panose="020B0600070205080204" pitchFamily="34" charset="-128"/>
              </a:rPr>
              <a:t> </a:t>
            </a:r>
            <a:r>
              <a:rPr lang="en-US" altLang="en-US" sz="3200" i="1">
                <a:ea typeface="ＭＳ Ｐゴシック" panose="020B0600070205080204" pitchFamily="34" charset="-128"/>
              </a:rPr>
              <a:t>control unit</a:t>
            </a:r>
            <a:br>
              <a:rPr lang="en-US" altLang="en-US" sz="3200">
                <a:ea typeface="ＭＳ Ｐゴシック" panose="020B0600070205080204" pitchFamily="34" charset="-128"/>
              </a:rPr>
            </a:br>
            <a:r>
              <a:rPr lang="en-US" altLang="en-US" sz="2400">
                <a:ea typeface="ＭＳ Ｐゴシック" panose="020B0600070205080204" pitchFamily="34" charset="-128"/>
              </a:rPr>
              <a:t>•</a:t>
            </a:r>
            <a:r>
              <a:rPr lang="en-US" altLang="en-US" sz="3200">
                <a:ea typeface="ＭＳ Ｐゴシック" panose="020B0600070205080204" pitchFamily="34" charset="-128"/>
              </a:rPr>
              <a:t> memoria</a:t>
            </a:r>
            <a:br>
              <a:rPr lang="en-US" altLang="en-US" sz="3200">
                <a:ea typeface="ＭＳ Ｐゴシック" panose="020B0600070205080204" pitchFamily="34" charset="-128"/>
              </a:rPr>
            </a:br>
            <a:r>
              <a:rPr lang="en-US" altLang="en-US" sz="2400">
                <a:ea typeface="ＭＳ Ｐゴシック" panose="020B0600070205080204" pitchFamily="34" charset="-128"/>
              </a:rPr>
              <a:t>•</a:t>
            </a:r>
            <a:r>
              <a:rPr lang="en-US" altLang="en-US" sz="3200">
                <a:ea typeface="ＭＳ Ｐゴシック" panose="020B0600070205080204" pitchFamily="34" charset="-128"/>
              </a:rPr>
              <a:t> </a:t>
            </a:r>
            <a:r>
              <a:rPr lang="en-US" altLang="en-US" sz="3200" i="1">
                <a:ea typeface="ＭＳ Ｐゴシック" panose="020B0600070205080204" pitchFamily="34" charset="-128"/>
              </a:rPr>
              <a:t>input </a:t>
            </a:r>
            <a:r>
              <a:rPr lang="en-US" altLang="en-US" sz="3200">
                <a:ea typeface="ＭＳ Ｐゴシック" panose="020B0600070205080204" pitchFamily="34" charset="-128"/>
              </a:rPr>
              <a:t>/ </a:t>
            </a:r>
            <a:r>
              <a:rPr lang="en-US" altLang="en-US" sz="3200" i="1">
                <a:ea typeface="ＭＳ Ｐゴシック" panose="020B0600070205080204" pitchFamily="34" charset="-128"/>
              </a:rPr>
              <a:t>output</a:t>
            </a:r>
            <a:br>
              <a:rPr lang="en-US" altLang="en-US" sz="3200" i="1">
                <a:ea typeface="ＭＳ Ｐゴシック" panose="020B0600070205080204" pitchFamily="34" charset="-128"/>
              </a:rPr>
            </a:br>
            <a:r>
              <a:rPr lang="en-US" altLang="en-US" sz="2400">
                <a:ea typeface="ＭＳ Ｐゴシック" panose="020B0600070205080204" pitchFamily="34" charset="-128"/>
              </a:rPr>
              <a:t>•</a:t>
            </a:r>
            <a:r>
              <a:rPr lang="en-US" altLang="en-US" sz="3200">
                <a:ea typeface="ＭＳ Ｐゴシック" panose="020B0600070205080204" pitchFamily="34" charset="-128"/>
              </a:rPr>
              <a:t> </a:t>
            </a:r>
            <a:r>
              <a:rPr lang="en-US" altLang="en-US" sz="3200" i="1">
                <a:ea typeface="ＭＳ Ｐゴシック" panose="020B0600070205080204" pitchFamily="34" charset="-128"/>
              </a:rPr>
              <a:t>datapath</a:t>
            </a:r>
            <a:endParaRPr lang="en-US" i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 descr="What Is Computer Architecture">
            <a:extLst>
              <a:ext uri="{FF2B5EF4-FFF2-40B4-BE49-F238E27FC236}">
                <a16:creationId xmlns:a16="http://schemas.microsoft.com/office/drawing/2014/main" id="{56576560-E927-F74F-A66E-FA907B857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544" y="436427"/>
            <a:ext cx="6503629" cy="5958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689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7B3D5-7A1B-5B4E-BEEF-8361ACBF9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Un computador ejecuta aplicaciones complejas … ejecutando instrucciones muy simples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05366-7614-7E40-9CE8-95A4CFDC2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25000"/>
              </a:lnSpc>
              <a:spcBef>
                <a:spcPts val="2400"/>
              </a:spcBef>
              <a:buNone/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Una aplicación típica (procesador de palabras, sistema de </a:t>
            </a:r>
            <a:r>
              <a:rPr lang="en-US" altLang="en-US" i="1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email</a:t>
            </a: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, ...):</a:t>
            </a:r>
          </a:p>
          <a:p>
            <a:pPr lvl="1">
              <a:lnSpc>
                <a:spcPct val="125000"/>
              </a:lnSpc>
              <a:spcBef>
                <a:spcPts val="1050"/>
              </a:spcBef>
              <a:buClr>
                <a:srgbClr val="FF0000"/>
              </a:buClr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millones de líneas de código</a:t>
            </a:r>
          </a:p>
          <a:p>
            <a:pPr lvl="1">
              <a:lnSpc>
                <a:spcPct val="125000"/>
              </a:lnSpc>
              <a:spcBef>
                <a:spcPts val="1050"/>
              </a:spcBef>
              <a:buClr>
                <a:srgbClr val="FF0000"/>
              </a:buClr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+ librerías de software que implementan funciones complejas</a:t>
            </a:r>
          </a:p>
          <a:p>
            <a:pPr marL="0" indent="0">
              <a:lnSpc>
                <a:spcPct val="125000"/>
              </a:lnSpc>
              <a:spcBef>
                <a:spcPts val="2400"/>
              </a:spcBef>
              <a:buNone/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Pero … el hardware de un computador sólo puede ejecutar instruc-ciones de “bajo nivel” muy simples:</a:t>
            </a:r>
          </a:p>
          <a:p>
            <a:pPr lvl="1">
              <a:lnSpc>
                <a:spcPct val="125000"/>
              </a:lnSpc>
              <a:spcBef>
                <a:spcPts val="1050"/>
              </a:spcBef>
              <a:buClr>
                <a:srgbClr val="FF0000"/>
              </a:buClr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sumar dos números</a:t>
            </a:r>
          </a:p>
          <a:p>
            <a:pPr lvl="1">
              <a:lnSpc>
                <a:spcPct val="125000"/>
              </a:lnSpc>
              <a:spcBef>
                <a:spcPts val="1050"/>
              </a:spcBef>
              <a:buClr>
                <a:srgbClr val="FF0000"/>
              </a:buClr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revisar un número para ver si es cero</a:t>
            </a:r>
          </a:p>
          <a:p>
            <a:pPr lvl="1">
              <a:lnSpc>
                <a:spcPct val="125000"/>
              </a:lnSpc>
              <a:spcBef>
                <a:spcPts val="1050"/>
              </a:spcBef>
              <a:buClr>
                <a:srgbClr val="FF0000"/>
              </a:buClr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copiar datos desde una parte de la memoria a otra</a:t>
            </a:r>
          </a:p>
        </p:txBody>
      </p:sp>
    </p:spTree>
    <p:extLst>
      <p:ext uri="{BB962C8B-B14F-4D97-AF65-F5344CB8AC3E}">
        <p14:creationId xmlns:p14="http://schemas.microsoft.com/office/powerpoint/2010/main" val="25525327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0A8A2-B5F7-E94A-9C04-E9209E4F9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Para “hablarle” al hardware electrónico, hay que</a:t>
            </a:r>
            <a:b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enviarle señales eléctricas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E5BF7-4756-9148-932F-A50BF2A88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226243"/>
            <a:ext cx="7315200" cy="6325386"/>
          </a:xfrm>
        </p:spPr>
        <p:txBody>
          <a:bodyPr/>
          <a:lstStyle/>
          <a:p>
            <a:pPr marL="0" indent="0">
              <a:lnSpc>
                <a:spcPct val="125000"/>
              </a:lnSpc>
              <a:buNone/>
              <a:defRPr/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Las señales más simples y fáciles de distinguir son 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y 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off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  <a:p>
            <a:pPr marL="520700" lvl="1" indent="0">
              <a:lnSpc>
                <a:spcPct val="125000"/>
              </a:lnSpc>
              <a:spcBef>
                <a:spcPts val="1050"/>
              </a:spcBef>
              <a:buFont typeface="Arial" panose="020B0604020202020204" pitchFamily="34" charset="0"/>
              <a:buNone/>
              <a:defRPr/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 ➔ el alfabeto del computador tiene solo dos letras, cuyos símbolos son los números 0 y 1</a:t>
            </a:r>
          </a:p>
          <a:p>
            <a:pPr marL="514350" lvl="1" indent="0">
              <a:lnSpc>
                <a:spcPct val="125000"/>
              </a:lnSpc>
              <a:spcBef>
                <a:spcPts val="1050"/>
              </a:spcBef>
              <a:buFont typeface="Arial" panose="020B0604020202020204" pitchFamily="34" charset="0"/>
              <a:buNone/>
              <a:defRPr/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 ➔ cada letra es un </a:t>
            </a: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dígito binario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o </a:t>
            </a: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bit</a:t>
            </a:r>
          </a:p>
          <a:p>
            <a:pPr marL="0" indent="0">
              <a:lnSpc>
                <a:spcPct val="125000"/>
              </a:lnSpc>
              <a:spcBef>
                <a:spcPts val="2400"/>
              </a:spcBef>
              <a:buNone/>
            </a:pPr>
            <a:r>
              <a:rPr lang="en-US" altLang="en-US">
                <a:solidFill>
                  <a:srgbClr val="002060"/>
                </a:solidFill>
                <a:ea typeface="ＭＳ Ｐゴシック" panose="020B0600070205080204" pitchFamily="34" charset="-128"/>
                <a:cs typeface="Constantia" panose="02030602050306030303" pitchFamily="18" charset="0"/>
              </a:rPr>
              <a:t>Los comandos —</a:t>
            </a:r>
            <a:r>
              <a:rPr lang="en-US" altLang="en-US" i="1">
                <a:solidFill>
                  <a:srgbClr val="002060"/>
                </a:solidFill>
                <a:ea typeface="ＭＳ Ｐゴシック" panose="020B0600070205080204" pitchFamily="34" charset="-128"/>
                <a:cs typeface="Constantia" panose="02030602050306030303" pitchFamily="18" charset="0"/>
              </a:rPr>
              <a:t>instrucciones de máquina</a:t>
            </a:r>
            <a:r>
              <a:rPr lang="en-US" altLang="en-US">
                <a:solidFill>
                  <a:srgbClr val="002060"/>
                </a:solidFill>
                <a:ea typeface="ＭＳ Ｐゴシック" panose="020B0600070205080204" pitchFamily="34" charset="-128"/>
                <a:cs typeface="Constantia" panose="02030602050306030303" pitchFamily="18" charset="0"/>
              </a:rPr>
              <a:t>— son secuencias de bits que el computador entiende y obedece:</a:t>
            </a:r>
          </a:p>
          <a:p>
            <a:pPr lvl="1">
              <a:lnSpc>
                <a:spcPct val="125000"/>
              </a:lnSpc>
              <a:spcBef>
                <a:spcPts val="1050"/>
              </a:spcBef>
              <a:buClr>
                <a:srgbClr val="FF0000"/>
              </a:buClr>
            </a:pPr>
            <a:r>
              <a:rPr lang="en-US" altLang="en-US">
                <a:solidFill>
                  <a:srgbClr val="002060"/>
                </a:solidFill>
                <a:ea typeface="ＭＳ Ｐゴシック" panose="020B0600070205080204" pitchFamily="34" charset="-128"/>
                <a:cs typeface="Constantia" panose="02030602050306030303" pitchFamily="18" charset="0"/>
              </a:rPr>
              <a:t>p.ej., </a:t>
            </a:r>
            <a:r>
              <a:rPr lang="en-US" altLang="en-US">
                <a:solidFill>
                  <a:srgbClr val="002060"/>
                </a:solidFill>
                <a:latin typeface="Consolas" panose="020B0609020204030204" pitchFamily="49" charset="0"/>
                <a:ea typeface="ＭＳ Ｐゴシック" panose="020B0600070205080204" pitchFamily="34" charset="-128"/>
                <a:cs typeface="Consolas" panose="020B0609020204030204" pitchFamily="49" charset="0"/>
              </a:rPr>
              <a:t>1001010100101110</a:t>
            </a:r>
            <a:r>
              <a:rPr lang="en-US" altLang="en-US">
                <a:solidFill>
                  <a:srgbClr val="002060"/>
                </a:solidFill>
                <a:ea typeface="ＭＳ Ｐゴシック" panose="020B0600070205080204" pitchFamily="34" charset="-128"/>
                <a:cs typeface="Constantia" panose="02030602050306030303" pitchFamily="18" charset="0"/>
              </a:rPr>
              <a:t> le dice al computador que sume dos números</a:t>
            </a:r>
          </a:p>
          <a:p>
            <a:pPr marL="0" indent="0">
              <a:lnSpc>
                <a:spcPct val="125000"/>
              </a:lnSpc>
              <a:spcBef>
                <a:spcPts val="2400"/>
              </a:spcBef>
              <a:buNone/>
            </a:pPr>
            <a:r>
              <a:rPr lang="en-US" altLang="en-US">
                <a:solidFill>
                  <a:srgbClr val="002060"/>
                </a:solidFill>
                <a:ea typeface="ＭＳ Ｐゴシック" panose="020B0600070205080204" pitchFamily="34" charset="-128"/>
                <a:cs typeface="Constantia" panose="02030602050306030303" pitchFamily="18" charset="0"/>
              </a:rPr>
              <a:t>Los primeros programadores se comunicaban con los computadores usando directamente estas secuencias de dígitos binarios</a:t>
            </a:r>
          </a:p>
        </p:txBody>
      </p:sp>
    </p:spTree>
    <p:extLst>
      <p:ext uri="{BB962C8B-B14F-4D97-AF65-F5344CB8AC3E}">
        <p14:creationId xmlns:p14="http://schemas.microsoft.com/office/powerpoint/2010/main" val="1367974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202CD-67B3-274A-9C77-B4A40323D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en-US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El lenguaje simbólico es el </a:t>
            </a:r>
            <a:r>
              <a:rPr lang="en-US" altLang="en-US" i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lenguaje</a:t>
            </a:r>
            <a:r>
              <a:rPr lang="en-US" altLang="en-US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</a:t>
            </a:r>
            <a:r>
              <a:rPr lang="en-US" altLang="en-US" i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de ensamble</a:t>
            </a:r>
            <a:r>
              <a:rPr lang="en-US" altLang="en-US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, o </a:t>
            </a:r>
            <a:r>
              <a:rPr lang="en-US" altLang="en-US" b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assembly</a:t>
            </a:r>
            <a:br>
              <a:rPr lang="en-US" altLang="en-US" b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</a:br>
            <a:br>
              <a:rPr lang="en-US" altLang="en-US" b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</a:br>
            <a:r>
              <a:rPr lang="en-US" altLang="en-US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El lenguaje bina-rio es el </a:t>
            </a:r>
            <a:r>
              <a:rPr lang="en-US" altLang="en-US" b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lenguaje de máquina</a:t>
            </a:r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6D723-44A5-6649-B7DF-F6D042498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5000"/>
              </a:lnSpc>
              <a:buNone/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Luego, los programadores inventaron notaciones más cercanas a nuestra forma de pensar; p.ej.:</a:t>
            </a:r>
          </a:p>
          <a:p>
            <a:pPr lvl="1">
              <a:lnSpc>
                <a:spcPct val="125000"/>
              </a:lnSpc>
              <a:spcBef>
                <a:spcPts val="1050"/>
              </a:spcBef>
              <a:buClr>
                <a:srgbClr val="FF0000"/>
              </a:buClr>
            </a:pPr>
            <a:r>
              <a:rPr lang="en-US" b="1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b="1">
                <a:solidFill>
                  <a:srgbClr val="002060"/>
                </a:solidFill>
              </a:rPr>
              <a:t> </a:t>
            </a:r>
            <a:r>
              <a:rPr lang="en-US" b="1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podría ser la representación simbólica de la instrucción anterior</a:t>
            </a:r>
            <a:endParaRPr lang="en-US" altLang="en-US">
              <a:solidFill>
                <a:srgbClr val="002060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 marL="0" indent="0">
              <a:lnSpc>
                <a:spcPct val="125000"/>
              </a:lnSpc>
              <a:spcBef>
                <a:spcPts val="2400"/>
              </a:spcBef>
              <a:buNone/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… e inventaron programas computacionales —el ensamblador o </a:t>
            </a:r>
            <a:r>
              <a:rPr lang="en-US" altLang="en-US" i="1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assembler</a:t>
            </a: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— para traducir esta notación simbólica a la binaria:</a:t>
            </a:r>
          </a:p>
          <a:p>
            <a:pPr lvl="1">
              <a:lnSpc>
                <a:spcPct val="125000"/>
              </a:lnSpc>
              <a:spcBef>
                <a:spcPts val="1050"/>
              </a:spcBef>
              <a:buClr>
                <a:srgbClr val="FF0000"/>
              </a:buClr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el assembler traduce </a:t>
            </a:r>
            <a:r>
              <a:rPr lang="en-US" b="1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b="1">
                <a:solidFill>
                  <a:srgbClr val="002060"/>
                </a:solidFill>
              </a:rPr>
              <a:t> </a:t>
            </a:r>
            <a:r>
              <a:rPr lang="en-US" b="1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A,B</a:t>
            </a: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a </a:t>
            </a:r>
            <a:r>
              <a:rPr lang="en-US" altLang="en-US">
                <a:solidFill>
                  <a:srgbClr val="002060"/>
                </a:solidFill>
                <a:latin typeface="Consolas" panose="020B0609020204030204" pitchFamily="49" charset="0"/>
                <a:ea typeface="ＭＳ Ｐゴシック" panose="020B0600070205080204" pitchFamily="34" charset="-128"/>
                <a:cs typeface="Consolas" panose="020B0609020204030204" pitchFamily="49" charset="0"/>
              </a:rPr>
              <a:t>1001010100101110</a:t>
            </a:r>
            <a:endParaRPr lang="en-US" altLang="en-US">
              <a:solidFill>
                <a:srgbClr val="002060"/>
              </a:solidFill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 marL="0" indent="0">
              <a:lnSpc>
                <a:spcPct val="125000"/>
              </a:lnSpc>
              <a:spcBef>
                <a:spcPts val="2400"/>
              </a:spcBef>
              <a:buNone/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Es decir, </a:t>
            </a:r>
            <a:r>
              <a:rPr lang="en-US" altLang="en-US" b="1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¡los programadores usaron el computador para que los ayudara a programar el propio computador!</a:t>
            </a:r>
          </a:p>
        </p:txBody>
      </p:sp>
    </p:spTree>
    <p:extLst>
      <p:ext uri="{BB962C8B-B14F-4D97-AF65-F5344CB8AC3E}">
        <p14:creationId xmlns:p14="http://schemas.microsoft.com/office/powerpoint/2010/main" val="3539871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ABEC3-C68F-0F42-A0F0-DD4376752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El </a:t>
            </a:r>
            <a:r>
              <a:rPr lang="en-US" altLang="en-US" b="1">
                <a:ea typeface="ＭＳ Ｐゴシック" panose="020B0600070205080204" pitchFamily="34" charset="-128"/>
              </a:rPr>
              <a:t>compilador</a:t>
            </a:r>
            <a:r>
              <a:rPr lang="en-US" altLang="en-US">
                <a:ea typeface="ＭＳ Ｐゴシック" panose="020B0600070205080204" pitchFamily="34" charset="-128"/>
              </a:rPr>
              <a:t> traduce un programa escrito en un </a:t>
            </a:r>
            <a:r>
              <a:rPr lang="en-US" altLang="en-US" b="1">
                <a:ea typeface="ＭＳ Ｐゴシック" panose="020B0600070205080204" pitchFamily="34" charset="-128"/>
              </a:rPr>
              <a:t>lenguaje de alto nivel</a:t>
            </a:r>
            <a:r>
              <a:rPr lang="en-US" altLang="en-US">
                <a:ea typeface="ＭＳ Ｐゴシック" panose="020B0600070205080204" pitchFamily="34" charset="-128"/>
              </a:rPr>
              <a:t> a instrucciones que el hardware puede ejecutar</a:t>
            </a:r>
            <a:endParaRPr lang="en-US"/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C0B534C1-12F4-3948-8B1E-6DF6DD811A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0054" y="403225"/>
            <a:ext cx="3657600" cy="14773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49263" algn="l"/>
                <a:tab pos="911225" algn="l"/>
                <a:tab pos="1362075" algn="l"/>
                <a:tab pos="1822450" algn="l"/>
              </a:tabLst>
              <a:defRPr sz="32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49263" algn="l"/>
                <a:tab pos="911225" algn="l"/>
                <a:tab pos="1362075" algn="l"/>
                <a:tab pos="1822450" algn="l"/>
              </a:tabLst>
              <a:defRPr sz="28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49263" algn="l"/>
                <a:tab pos="911225" algn="l"/>
                <a:tab pos="1362075" algn="l"/>
                <a:tab pos="182245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swap(size_t v[], size_t k):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size_t temp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temp = v[k]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v[k] = v[k+1]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v[k+1] = temp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53EB783A-C0BB-8549-BD3E-8058CD0C9B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0254" y="2209800"/>
            <a:ext cx="2895600" cy="23082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49263" algn="l"/>
                <a:tab pos="911225" algn="l"/>
                <a:tab pos="1362075" algn="l"/>
                <a:tab pos="1822450" algn="l"/>
              </a:tabLst>
              <a:defRPr sz="32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49263" algn="l"/>
                <a:tab pos="911225" algn="l"/>
                <a:tab pos="1362075" algn="l"/>
                <a:tab pos="1822450" algn="l"/>
              </a:tabLst>
              <a:defRPr sz="28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49263" algn="l"/>
                <a:tab pos="911225" algn="l"/>
                <a:tab pos="1362075" algn="l"/>
                <a:tab pos="182245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swap: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slli x6,x11,3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	x6,x10,x6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lw	x5,0(x6)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lw	x7,4(x6)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sw	x7,0(x6)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sw	x5,4(x6)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jalr x0,0(x1)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4E62495-454F-284B-BB93-02E342EAB933}"/>
              </a:ext>
            </a:extLst>
          </p:cNvPr>
          <p:cNvSpPr/>
          <p:nvPr/>
        </p:nvSpPr>
        <p:spPr>
          <a:xfrm>
            <a:off x="8309479" y="685800"/>
            <a:ext cx="2057400" cy="914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compilador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6097772-7CD9-7243-BDDC-A6B6DD51E01D}"/>
              </a:ext>
            </a:extLst>
          </p:cNvPr>
          <p:cNvSpPr/>
          <p:nvPr/>
        </p:nvSpPr>
        <p:spPr>
          <a:xfrm>
            <a:off x="7317654" y="5040313"/>
            <a:ext cx="2057400" cy="914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assembler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BF266836-C8DA-624C-8849-A10BCE9911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0054" y="4481513"/>
            <a:ext cx="1830950" cy="20313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49263" algn="l"/>
                <a:tab pos="911225" algn="l"/>
                <a:tab pos="1362075" algn="l"/>
                <a:tab pos="1822450" algn="l"/>
              </a:tabLst>
              <a:defRPr sz="32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49263" algn="l"/>
                <a:tab pos="911225" algn="l"/>
                <a:tab pos="1362075" algn="l"/>
                <a:tab pos="1822450" algn="l"/>
              </a:tabLst>
              <a:defRPr sz="28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449263" algn="l"/>
                <a:tab pos="911225" algn="l"/>
                <a:tab pos="1362075" algn="l"/>
                <a:tab pos="182245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449263" algn="l"/>
                <a:tab pos="911225" algn="l"/>
                <a:tab pos="1362075" algn="l"/>
                <a:tab pos="182245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0000 … 010011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0000 … 110011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0000 … 000011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0000 … 000011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0000 … 100011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0000 … 100011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0000 … 100111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6E976C-6DBF-5F4D-978B-B8C630261683}"/>
              </a:ext>
            </a:extLst>
          </p:cNvPr>
          <p:cNvCxnSpPr>
            <a:cxnSpLocks/>
            <a:stCxn id="4" idx="3"/>
            <a:endCxn id="6" idx="2"/>
          </p:cNvCxnSpPr>
          <p:nvPr/>
        </p:nvCxnSpPr>
        <p:spPr>
          <a:xfrm>
            <a:off x="7317654" y="1141889"/>
            <a:ext cx="991825" cy="1111"/>
          </a:xfrm>
          <a:prstGeom prst="straightConnector1">
            <a:avLst/>
          </a:prstGeom>
          <a:ln w="3175"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C86CE0-F086-D444-9125-B0A2CA0216DF}"/>
              </a:ext>
            </a:extLst>
          </p:cNvPr>
          <p:cNvCxnSpPr>
            <a:stCxn id="7" idx="2"/>
            <a:endCxn id="8" idx="3"/>
          </p:cNvCxnSpPr>
          <p:nvPr/>
        </p:nvCxnSpPr>
        <p:spPr>
          <a:xfrm flipH="1" flipV="1">
            <a:off x="5491004" y="5497176"/>
            <a:ext cx="1826650" cy="337"/>
          </a:xfrm>
          <a:prstGeom prst="straightConnector1">
            <a:avLst/>
          </a:prstGeom>
          <a:ln w="3175"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D9025486-5469-B84B-83AF-340AF1390914}"/>
              </a:ext>
            </a:extLst>
          </p:cNvPr>
          <p:cNvCxnSpPr>
            <a:stCxn id="6" idx="6"/>
            <a:endCxn id="5" idx="0"/>
          </p:cNvCxnSpPr>
          <p:nvPr/>
        </p:nvCxnSpPr>
        <p:spPr>
          <a:xfrm>
            <a:off x="10366879" y="1143000"/>
            <a:ext cx="151175" cy="1066800"/>
          </a:xfrm>
          <a:prstGeom prst="curvedConnector2">
            <a:avLst/>
          </a:prstGeom>
          <a:ln w="3175"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E4F37F83-6D0B-3148-8759-B7A91A3BA6D7}"/>
              </a:ext>
            </a:extLst>
          </p:cNvPr>
          <p:cNvCxnSpPr>
            <a:stCxn id="5" idx="2"/>
            <a:endCxn id="7" idx="6"/>
          </p:cNvCxnSpPr>
          <p:nvPr/>
        </p:nvCxnSpPr>
        <p:spPr>
          <a:xfrm rot="5400000">
            <a:off x="9456810" y="4436269"/>
            <a:ext cx="979488" cy="1143000"/>
          </a:xfrm>
          <a:prstGeom prst="curvedConnector2">
            <a:avLst/>
          </a:prstGeom>
          <a:ln w="3175"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20">
            <a:extLst>
              <a:ext uri="{FF2B5EF4-FFF2-40B4-BE49-F238E27FC236}">
                <a16:creationId xmlns:a16="http://schemas.microsoft.com/office/drawing/2014/main" id="{1BD4E8C0-5F57-934B-80E5-BC8D697669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0054" y="1958189"/>
            <a:ext cx="2304236" cy="71508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2060"/>
                </a:solidFill>
                <a:cs typeface="Calibri" panose="020F0502020204030204" pitchFamily="34" charset="0"/>
              </a:rPr>
              <a:t>programa en lenguaje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2060"/>
                </a:solidFill>
                <a:cs typeface="Calibri" panose="020F0502020204030204" pitchFamily="34" charset="0"/>
              </a:rPr>
              <a:t>de alto nivel (C)</a:t>
            </a:r>
          </a:p>
        </p:txBody>
      </p:sp>
      <p:sp>
        <p:nvSpPr>
          <p:cNvPr id="14" name="TextBox 23">
            <a:extLst>
              <a:ext uri="{FF2B5EF4-FFF2-40B4-BE49-F238E27FC236}">
                <a16:creationId xmlns:a16="http://schemas.microsoft.com/office/drawing/2014/main" id="{CB8D9DAC-3CCC-9F44-B2C5-A13EADB135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9186" y="3182878"/>
            <a:ext cx="2355130" cy="71508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9pPr>
          </a:lstStyle>
          <a:p>
            <a:pPr algn="r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2060"/>
                </a:solidFill>
                <a:cs typeface="Calibri" panose="020F0502020204030204" pitchFamily="34" charset="0"/>
              </a:rPr>
              <a:t>programa en </a:t>
            </a:r>
            <a:r>
              <a:rPr lang="en-US" altLang="en-US" sz="1800" b="1">
                <a:solidFill>
                  <a:srgbClr val="002060"/>
                </a:solidFill>
                <a:cs typeface="Calibri" panose="020F0502020204030204" pitchFamily="34" charset="0"/>
              </a:rPr>
              <a:t>lenguaje</a:t>
            </a:r>
          </a:p>
          <a:p>
            <a:pPr algn="r"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002060"/>
                </a:solidFill>
                <a:cs typeface="Calibri" panose="020F0502020204030204" pitchFamily="34" charset="0"/>
              </a:rPr>
              <a:t>assembly RISC-V</a:t>
            </a:r>
          </a:p>
        </p:txBody>
      </p:sp>
      <p:sp>
        <p:nvSpPr>
          <p:cNvPr id="15" name="TextBox 24">
            <a:extLst>
              <a:ext uri="{FF2B5EF4-FFF2-40B4-BE49-F238E27FC236}">
                <a16:creationId xmlns:a16="http://schemas.microsoft.com/office/drawing/2014/main" id="{D043C19F-5558-8F4C-8AF6-5918A321BB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0054" y="3701148"/>
            <a:ext cx="2594675" cy="71508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2060"/>
                </a:solidFill>
                <a:cs typeface="Calibri" panose="020F0502020204030204" pitchFamily="34" charset="0"/>
              </a:rPr>
              <a:t>programa en </a:t>
            </a:r>
            <a:r>
              <a:rPr lang="en-US" altLang="en-US" sz="1800" b="1">
                <a:solidFill>
                  <a:srgbClr val="002060"/>
                </a:solidFill>
                <a:cs typeface="Calibri" panose="020F0502020204030204" pitchFamily="34" charset="0"/>
              </a:rPr>
              <a:t>lenguaje de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800" b="1">
                <a:solidFill>
                  <a:srgbClr val="002060"/>
                </a:solidFill>
                <a:cs typeface="Calibri" panose="020F0502020204030204" pitchFamily="34" charset="0"/>
              </a:rPr>
              <a:t>máquina binario RISC-V</a:t>
            </a:r>
          </a:p>
        </p:txBody>
      </p:sp>
      <p:sp>
        <p:nvSpPr>
          <p:cNvPr id="16" name="TextBox 23">
            <a:extLst>
              <a:ext uri="{FF2B5EF4-FFF2-40B4-BE49-F238E27FC236}">
                <a16:creationId xmlns:a16="http://schemas.microsoft.com/office/drawing/2014/main" id="{51086061-9ED5-EBD8-2431-2C623F0D20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999" y="6258064"/>
            <a:ext cx="4586243" cy="40862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2800">
                <a:solidFill>
                  <a:srgbClr val="1F497D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onstantia" panose="02030602050306030303" pitchFamily="18" charset="0"/>
              </a:defRPr>
            </a:lvl9pPr>
          </a:lstStyle>
          <a:p>
            <a:pPr algn="r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2060"/>
                </a:solidFill>
                <a:cs typeface="Calibri" panose="020F0502020204030204" pitchFamily="34" charset="0"/>
              </a:rPr>
              <a:t>cada línea (instrucción) tiene 32 bits de largo</a:t>
            </a:r>
            <a:endParaRPr lang="en-US" altLang="en-US" sz="1800" b="1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FC25F82-D1C4-D977-2044-031E4F1F5646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5383850" y="6024785"/>
            <a:ext cx="712149" cy="437591"/>
          </a:xfrm>
          <a:prstGeom prst="straightConnector1">
            <a:avLst/>
          </a:prstGeom>
          <a:ln>
            <a:solidFill>
              <a:schemeClr val="accent4"/>
            </a:solidFill>
            <a:prstDash val="lg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5139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8B3A5-CC95-534E-99FF-570697500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Temario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39C3D-EDCC-3E43-87D7-87087A022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169933"/>
            <a:ext cx="7315200" cy="6514088"/>
          </a:xfrm>
          <a:prstGeom prst="roundRect">
            <a:avLst>
              <a:gd name="adj" fmla="val 8857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Números enteros y de punto flotante: representación, almacenamiento y operaciones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Lógica digital, circuitos combinacionales y la ALU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Circuitos secuenciales, registros y memorias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computador básico: componentes, instrucciones y su ejecución, el 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datapath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control de flujo, y subrutinas</a:t>
            </a:r>
            <a:endParaRPr lang="en-US" i="1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Control de flujo, subrutinas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arquitectura del set de instrucciones (ISA)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Pipelining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Memoria principal, caches y memoria virtual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Input/output: dispositivos, comunicación con CPU y memoria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>
                <a:solidFill>
                  <a:srgbClr val="002060"/>
                </a:solidFill>
              </a:rPr>
              <a:t>Paralelismo (más allá de </a:t>
            </a:r>
            <a:r>
              <a:rPr lang="en-US" i="1">
                <a:solidFill>
                  <a:srgbClr val="002060"/>
                </a:solidFill>
              </a:rPr>
              <a:t>pipelining</a:t>
            </a:r>
            <a:r>
              <a:rPr lang="en-US">
                <a:solidFill>
                  <a:srgbClr val="002060"/>
                </a:solidFill>
              </a:rPr>
              <a:t>)</a:t>
            </a:r>
            <a:endParaRPr lang="en-US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8322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7C9EA-6CB1-F64D-9E2B-E1C9E71C9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0000">
            <a:noAutofit/>
          </a:bodyPr>
          <a:lstStyle/>
          <a:p>
            <a:r>
              <a:rPr lang="en-US" sz="4000">
                <a:ea typeface="Cambria Math" panose="02040503050406030204" pitchFamily="18" charset="0"/>
              </a:rPr>
              <a:t>Evaluación</a:t>
            </a:r>
            <a:endParaRPr lang="en-US" sz="3400">
              <a:ea typeface="Cambria Math" panose="0204050305040603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11A93-E843-6C40-AF12-0F6618D8C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222738"/>
            <a:ext cx="7315200" cy="64594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Dos interrogaciones (escritas):</a:t>
            </a:r>
          </a:p>
          <a:p>
            <a:pPr lvl="1"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I1: 14 octubre, 20%</a:t>
            </a:r>
          </a:p>
          <a:p>
            <a:pPr lvl="1"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I2: 6 diciembre, 20%</a:t>
            </a:r>
          </a:p>
          <a:p>
            <a:pPr>
              <a:lnSpc>
                <a:spcPct val="100000"/>
              </a:lnSpc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Proyecto:</a:t>
            </a:r>
          </a:p>
          <a:p>
            <a:pPr lvl="1"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a lo largo del semestre, 40%</a:t>
            </a:r>
          </a:p>
          <a:p>
            <a:pPr>
              <a:lnSpc>
                <a:spcPct val="100000"/>
              </a:lnSpc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Dos actividades en clase:</a:t>
            </a:r>
          </a:p>
          <a:p>
            <a:pPr lvl="1"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11 septiembre, 10%</a:t>
            </a:r>
          </a:p>
          <a:p>
            <a:pPr lvl="1"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23 octubre, 10%</a:t>
            </a:r>
          </a:p>
          <a:p>
            <a:pPr>
              <a:lnSpc>
                <a:spcPct val="100000"/>
              </a:lnSpc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Exigencias para aprobar el curso:</a:t>
            </a:r>
          </a:p>
          <a:p>
            <a:pPr lvl="1"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nota promedio de interrogaciones ≥ 3.7</a:t>
            </a:r>
          </a:p>
          <a:p>
            <a:pPr lvl="1"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nota Proyecto ≥ 3.7</a:t>
            </a:r>
          </a:p>
        </p:txBody>
      </p:sp>
    </p:spTree>
    <p:extLst>
      <p:ext uri="{BB962C8B-B14F-4D97-AF65-F5344CB8AC3E}">
        <p14:creationId xmlns:p14="http://schemas.microsoft.com/office/powerpoint/2010/main" val="11178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3C5F9-F77D-1B4D-B724-9F72D54CE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Este curso suscribe el código de honor de la universidad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D5583-0D27-3D49-9CD5-1F9275B57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pl-PL" dirty="0">
                <a:solidFill>
                  <a:srgbClr val="0070C0"/>
                </a:solidFill>
                <a:latin typeface="Consolas"/>
                <a:cs typeface="Consola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http://www.uc.cl/codigo-de-honor/</a:t>
            </a:r>
            <a:endParaRPr lang="en-GB" dirty="0">
              <a:solidFill>
                <a:srgbClr val="0070C0"/>
              </a:solidFill>
              <a:latin typeface="Consolas"/>
              <a:cs typeface="Consolas"/>
            </a:endParaRPr>
          </a:p>
          <a:p>
            <a:pPr marL="0" indent="0">
              <a:lnSpc>
                <a:spcPct val="100000"/>
              </a:lnSpc>
              <a:buNone/>
            </a:pPr>
            <a:endParaRPr lang="pl-PL" dirty="0">
              <a:latin typeface="Consolas"/>
              <a:cs typeface="Consolas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pl-PL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Copias y otras faltas a la honestidad académica serán sancionados con nota final </a:t>
            </a:r>
            <a:r>
              <a:rPr lang="pl-PL" b="1" i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NF</a:t>
            </a:r>
            <a:r>
              <a:rPr lang="pl-PL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</a:t>
            </a:r>
            <a:r>
              <a:rPr lang="pl-PL" b="1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1.1</a:t>
            </a:r>
            <a:r>
              <a:rPr lang="pl-PL" dirty="0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 el curso</a:t>
            </a:r>
            <a:endParaRPr lang="en-US" dirty="0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9491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40113-B194-B544-9254-0D803F1F6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Bibliografía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27ACB-4B76-D04C-9D7D-7C56BD7E9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25000"/>
              </a:lnSpc>
              <a:spcBef>
                <a:spcPts val="2400"/>
              </a:spcBef>
              <a:buNone/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“Apuntes”, de Alejandro Echeverría y Hans Löbel, “Clases” y otros, disponibles en el sitio del curso</a:t>
            </a:r>
          </a:p>
          <a:p>
            <a:pPr marL="0" indent="0">
              <a:lnSpc>
                <a:spcPct val="125000"/>
              </a:lnSpc>
              <a:spcBef>
                <a:spcPts val="2400"/>
              </a:spcBef>
              <a:buNone/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D.A. Patterson, J.L. Hennessy, </a:t>
            </a:r>
            <a:r>
              <a:rPr lang="en-US" altLang="en-US" i="1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Computer Organization and Design </a:t>
            </a:r>
            <a:r>
              <a:rPr lang="en-US" altLang="en-US" i="1" cap="small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risc</a:t>
            </a:r>
            <a:r>
              <a:rPr lang="en-US" altLang="en-US" i="1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Edition: The Hardware Software Interface </a:t>
            </a: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(2nd ed.), Morgan Kaufmann (Elsevier) 2021</a:t>
            </a:r>
          </a:p>
          <a:p>
            <a:pPr marL="0" indent="0">
              <a:lnSpc>
                <a:spcPct val="125000"/>
              </a:lnSpc>
              <a:spcBef>
                <a:spcPts val="2400"/>
              </a:spcBef>
              <a:buNone/>
            </a:pP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A.S. Tanenbaum, T. Austin, </a:t>
            </a:r>
            <a:r>
              <a:rPr lang="en-US" altLang="en-US" i="1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Structured Computer Organization </a:t>
            </a:r>
            <a:r>
              <a:rPr lang="en-US" altLang="en-US">
                <a:solidFill>
                  <a:srgbClr val="002060"/>
                </a:solidFill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(6th ed.), Pearson Education Limited 2013</a:t>
            </a:r>
          </a:p>
        </p:txBody>
      </p:sp>
    </p:spTree>
    <p:extLst>
      <p:ext uri="{BB962C8B-B14F-4D97-AF65-F5344CB8AC3E}">
        <p14:creationId xmlns:p14="http://schemas.microsoft.com/office/powerpoint/2010/main" val="2384115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DFCFF-8AD4-5A49-8538-3B9EBD024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 inceíblemente vital industria de la tecnología de la información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3EE44-2D82-684D-8C50-2A217FD13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en-US">
                <a:solidFill>
                  <a:srgbClr val="002060"/>
                </a:solidFill>
              </a:rPr>
              <a:t>Entre 1978 y 2018, el desempeño de los computadores aumentó unas 50 mil veces:</a:t>
            </a:r>
          </a:p>
          <a:p>
            <a:pPr lvl="1">
              <a:lnSpc>
                <a:spcPct val="125000"/>
              </a:lnSpc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comparando el VAX 11/780 de 5 MHz con el Intel Core i7 de 4 núcleos de 4.2 GHz</a:t>
            </a:r>
          </a:p>
          <a:p>
            <a:pPr>
              <a:lnSpc>
                <a:spcPct val="125000"/>
              </a:lnSpc>
            </a:pPr>
            <a:r>
              <a:rPr lang="en-US">
                <a:solidFill>
                  <a:srgbClr val="002060"/>
                </a:solidFill>
              </a:rPr>
              <a:t>Un teléfono celular que hoy cuesta 500 dólares tiene el mismo desempeño que el computador más rápido del mundo de hace 30 años y que costaba 50 millones de dólares</a:t>
            </a:r>
          </a:p>
          <a:p>
            <a:pPr>
              <a:lnSpc>
                <a:spcPct val="125000"/>
              </a:lnSpc>
            </a:pPr>
            <a:r>
              <a:rPr lang="en-US">
                <a:solidFill>
                  <a:srgbClr val="002060"/>
                </a:solidFill>
              </a:rPr>
              <a:t>Si otras tecnologías hubieran progresado a la misma tasa:</a:t>
            </a:r>
          </a:p>
          <a:p>
            <a:pPr lvl="1">
              <a:lnSpc>
                <a:spcPct val="125000"/>
              </a:lnSpc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volar de Nueva York a Londres en un segundo y por 10 pesos</a:t>
            </a:r>
          </a:p>
          <a:p>
            <a:pPr lvl="1">
              <a:lnSpc>
                <a:spcPct val="125000"/>
              </a:lnSpc>
              <a:buClr>
                <a:srgbClr val="FF0000"/>
              </a:buClr>
            </a:pPr>
            <a:r>
              <a:rPr lang="en-US">
                <a:solidFill>
                  <a:srgbClr val="002060"/>
                </a:solidFill>
              </a:rPr>
              <a:t>tener un auto capaz de correr a 30,000 km/h y de rendir 400,000 km por litro, y que cuesta 1,000 pesos</a:t>
            </a:r>
          </a:p>
        </p:txBody>
      </p:sp>
    </p:spTree>
    <p:extLst>
      <p:ext uri="{BB962C8B-B14F-4D97-AF65-F5344CB8AC3E}">
        <p14:creationId xmlns:p14="http://schemas.microsoft.com/office/powerpoint/2010/main" val="2600181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DFCFF-8AD4-5A49-8538-3B9EBD024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 cuarta revolución de la civilización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A7F06B-DD52-A547-9EDF-8D092CCB7CD4}"/>
              </a:ext>
            </a:extLst>
          </p:cNvPr>
          <p:cNvSpPr txBox="1"/>
          <p:nvPr/>
        </p:nvSpPr>
        <p:spPr>
          <a:xfrm>
            <a:off x="4132612" y="446943"/>
            <a:ext cx="7213326" cy="163449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cuarta revolución de la civilización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517525" lvl="1" indent="-254000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revolución de la agricultura (circa 10,000 a. C.)</a:t>
            </a:r>
          </a:p>
          <a:p>
            <a:pPr marL="517525" lvl="1" indent="-254000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revolución de la escritura (circa 3,100 a. C.) </a:t>
            </a:r>
          </a:p>
          <a:p>
            <a:pPr marL="517525" lvl="1" indent="-254000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revolución industrial (1760–1840)</a:t>
            </a:r>
          </a:p>
          <a:p>
            <a:pPr marL="517525" lvl="1" indent="-254000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“revolución de la información”, liderada por los computadores (hoy)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AE1E06-D9E8-4945-818D-48784AA122AD}"/>
              </a:ext>
            </a:extLst>
          </p:cNvPr>
          <p:cNvSpPr txBox="1"/>
          <p:nvPr/>
        </p:nvSpPr>
        <p:spPr>
          <a:xfrm>
            <a:off x="5189517" y="2312235"/>
            <a:ext cx="3191367" cy="13280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investigación científica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517525" lvl="1" indent="-225425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científicos teóricos</a:t>
            </a:r>
          </a:p>
          <a:p>
            <a:pPr marL="517525" lvl="1" indent="-225425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científicos experimentales</a:t>
            </a:r>
          </a:p>
          <a:p>
            <a:pPr marL="517525" lvl="1" indent="-225425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científicos computacionales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89E458-4D8E-174B-A92F-EFE60D966BBB}"/>
              </a:ext>
            </a:extLst>
          </p:cNvPr>
          <p:cNvSpPr txBox="1"/>
          <p:nvPr/>
        </p:nvSpPr>
        <p:spPr>
          <a:xfrm>
            <a:off x="6632369" y="3768324"/>
            <a:ext cx="3992941" cy="132802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los últimos 25 – 30 años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517525" lvl="1" indent="-225425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</a:t>
            </a:r>
          </a:p>
          <a:p>
            <a:pPr marL="517525" lvl="1" indent="-225425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los motores de búsqueda</a:t>
            </a:r>
          </a:p>
          <a:p>
            <a:pPr marL="517525" lvl="1" indent="-225425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los teléfonos celulares/smartphones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546BB3-D6DD-9348-B0FE-B6A7E49672F6}"/>
              </a:ext>
            </a:extLst>
          </p:cNvPr>
          <p:cNvSpPr txBox="1"/>
          <p:nvPr/>
        </p:nvSpPr>
        <p:spPr>
          <a:xfrm>
            <a:off x="7252378" y="5224413"/>
            <a:ext cx="4093560" cy="132802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… y estamos “ahí” de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517525" lvl="1" indent="-234950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anteojos para realidad aumentada</a:t>
            </a:r>
          </a:p>
          <a:p>
            <a:pPr marL="517525" lvl="1" indent="-234950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autos que se conducen a sí mismos</a:t>
            </a:r>
          </a:p>
          <a:p>
            <a:pPr marL="517525" lvl="1" indent="-234950"/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 desaparición del dinero en efectivo</a:t>
            </a:r>
          </a:p>
        </p:txBody>
      </p:sp>
    </p:spTree>
    <p:extLst>
      <p:ext uri="{BB962C8B-B14F-4D97-AF65-F5344CB8AC3E}">
        <p14:creationId xmlns:p14="http://schemas.microsoft.com/office/powerpoint/2010/main" val="326500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E5E0F-CE38-E147-846D-8AADB938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Los computadores son usados en varias clases disímiles de aplicaciones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830B2-C85F-D341-A100-4A0A19190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Computadores personales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(PCs)</a:t>
            </a:r>
          </a:p>
          <a:p>
            <a:pPr>
              <a:lnSpc>
                <a:spcPct val="125000"/>
              </a:lnSpc>
            </a:pP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Servidores</a:t>
            </a:r>
          </a:p>
          <a:p>
            <a:pPr>
              <a:lnSpc>
                <a:spcPct val="125000"/>
              </a:lnSpc>
            </a:pP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Computadores embebidos</a:t>
            </a:r>
          </a:p>
          <a:p>
            <a:pPr>
              <a:lnSpc>
                <a:spcPct val="125000"/>
              </a:lnSpc>
            </a:pP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Dispositivos móviles personales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(PMDs)</a:t>
            </a:r>
          </a:p>
          <a:p>
            <a:pPr>
              <a:lnSpc>
                <a:spcPct val="125000"/>
              </a:lnSpc>
            </a:pP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Computación “en la nube”</a:t>
            </a:r>
          </a:p>
          <a:p>
            <a:pPr>
              <a:lnSpc>
                <a:spcPct val="125000"/>
              </a:lnSpc>
            </a:pPr>
            <a:r>
              <a:rPr lang="en-US">
                <a:solidFill>
                  <a:srgbClr val="002060"/>
                </a:solidFill>
              </a:rPr>
              <a:t>... pero todas comparten un conjunto común de tecnologías de hardware —que vamos a estudiar en este curso</a:t>
            </a:r>
            <a:endParaRPr lang="en-US">
              <a:solidFill>
                <a:srgbClr val="00206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941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https://cdn.britannica.com/37/100537-050-910FC8A3/computer.jpg">
            <a:extLst>
              <a:ext uri="{FF2B5EF4-FFF2-40B4-BE49-F238E27FC236}">
                <a16:creationId xmlns:a16="http://schemas.microsoft.com/office/drawing/2014/main" id="{50E6B521-A11E-2744-B477-10F5BAAD5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5825" y="944972"/>
            <a:ext cx="7621176" cy="4968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A6BA40-FE26-A386-7013-993069867933}"/>
              </a:ext>
            </a:extLst>
          </p:cNvPr>
          <p:cNvSpPr txBox="1"/>
          <p:nvPr/>
        </p:nvSpPr>
        <p:spPr>
          <a:xfrm>
            <a:off x="307649" y="2185858"/>
            <a:ext cx="3281585" cy="248628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12000"/>
              </a:lnSpc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El </a:t>
            </a: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computador personal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(PC) —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notebook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 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laptop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— es el tipo de computador más comúnmente reconocible: énfasis en buen desempeño para usuarios individuales a bajo costo</a:t>
            </a:r>
            <a:endParaRPr lang="en-CL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776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 descr="iStock_71952335_LARGE-1024x683-1">
            <a:extLst>
              <a:ext uri="{FF2B5EF4-FFF2-40B4-BE49-F238E27FC236}">
                <a16:creationId xmlns:a16="http://schemas.microsoft.com/office/drawing/2014/main" id="{EF6B8D99-35CA-1EF9-3482-4CB744762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562" y="164448"/>
            <a:ext cx="9788876" cy="6529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27CA9B-ABBE-0CD7-8E6B-6AD129D2C642}"/>
              </a:ext>
            </a:extLst>
          </p:cNvPr>
          <p:cNvSpPr txBox="1"/>
          <p:nvPr/>
        </p:nvSpPr>
        <p:spPr>
          <a:xfrm>
            <a:off x="89096" y="164448"/>
            <a:ext cx="5896925" cy="248628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12000"/>
              </a:lnSpc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Los </a:t>
            </a: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servidores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están orientados a ejecutar altas cargas de trabajo—p.ej., una aplicación científica compleja, o muchos trabajos pequeños, en el caso de un servidor web—y en general son accesibles sólo a través de una red:</a:t>
            </a:r>
          </a:p>
          <a:p>
            <a:pPr>
              <a:lnSpc>
                <a:spcPct val="112000"/>
              </a:lnSpc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misma tecnología que los PCs, pero mucha mayor capaci-dad de computación, almacenamiento e </a:t>
            </a:r>
            <a:r>
              <a:rPr lang="en-US" cap="small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i/o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+ énfasis en 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confiabilidad</a:t>
            </a:r>
            <a:endParaRPr lang="en-CL" i="1">
              <a:solidFill>
                <a:srgbClr val="00206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BF99B7-A5F4-E048-3DA3-8CE4903A1EB3}"/>
              </a:ext>
            </a:extLst>
          </p:cNvPr>
          <p:cNvSpPr txBox="1"/>
          <p:nvPr/>
        </p:nvSpPr>
        <p:spPr>
          <a:xfrm>
            <a:off x="5382704" y="5236912"/>
            <a:ext cx="6764191" cy="145664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12000"/>
              </a:lnSpc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Van desde (un poco más que) un computador de escritorio (sin pantalla ni teclado), de mil dólares</a:t>
            </a:r>
          </a:p>
          <a:p>
            <a:pPr>
              <a:lnSpc>
                <a:spcPct val="112000"/>
              </a:lnSpc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... hasta un </a:t>
            </a: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supercomputador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con cientos de miles de procesadores y muchos 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terabytes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 memoria, de cientos de millones de dólares</a:t>
            </a:r>
          </a:p>
        </p:txBody>
      </p:sp>
    </p:spTree>
    <p:extLst>
      <p:ext uri="{BB962C8B-B14F-4D97-AF65-F5344CB8AC3E}">
        <p14:creationId xmlns:p14="http://schemas.microsoft.com/office/powerpoint/2010/main" val="840480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09254-AC12-9249-9205-DDC2B9D7EEA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123950"/>
            <a:ext cx="2947988" cy="4600575"/>
          </a:xfrm>
        </p:spPr>
        <p:txBody>
          <a:bodyPr/>
          <a:lstStyle/>
          <a:p>
            <a:r>
              <a:rPr lang="en-US"/>
              <a:t>Sistemas embebidos</a:t>
            </a:r>
          </a:p>
        </p:txBody>
      </p:sp>
      <p:pic>
        <p:nvPicPr>
          <p:cNvPr id="2052" name="Picture 4" descr="Many Different Products Depend on Embedded Systems embeddedds.PNG">
            <a:extLst>
              <a:ext uri="{FF2B5EF4-FFF2-40B4-BE49-F238E27FC236}">
                <a16:creationId xmlns:a16="http://schemas.microsoft.com/office/drawing/2014/main" id="{42A357F6-0AF1-1947-BDF4-390BCF2B4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947" y="327834"/>
            <a:ext cx="8030362" cy="6192805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07F013-67DD-C6CD-7833-0B3C53B8675F}"/>
              </a:ext>
            </a:extLst>
          </p:cNvPr>
          <p:cNvSpPr txBox="1"/>
          <p:nvPr/>
        </p:nvSpPr>
        <p:spPr>
          <a:xfrm>
            <a:off x="70742" y="2310136"/>
            <a:ext cx="4227793" cy="222819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12000"/>
              </a:lnSpc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Los </a:t>
            </a: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computadores </a:t>
            </a:r>
            <a:r>
              <a:rPr lang="en-US" b="1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embebidos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están dentro de otro dispositivo y ejecutan una aplicación predeterminada</a:t>
            </a:r>
          </a:p>
          <a:p>
            <a:pPr>
              <a:lnSpc>
                <a:spcPct val="112000"/>
              </a:lnSpc>
              <a:spcBef>
                <a:spcPts val="600"/>
              </a:spcBef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Son la clase más grande de computado-res y abarcan el rango más amplio de tipos de aplicaciones y de desempeños</a:t>
            </a:r>
            <a:endParaRPr lang="en-CL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7369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55C090-2C33-CF5B-7F75-F33793B5D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926" y="335001"/>
            <a:ext cx="9281997" cy="61879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1F12A0-97BA-ECD3-0922-4C83C6E3ABB7}"/>
              </a:ext>
            </a:extLst>
          </p:cNvPr>
          <p:cNvSpPr txBox="1"/>
          <p:nvPr/>
        </p:nvSpPr>
        <p:spPr>
          <a:xfrm>
            <a:off x="5034738" y="6186515"/>
            <a:ext cx="7058826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By Yutaka Tsutano from Lincoln, United States - iPad &amp;amp; iPhoneUploaded by Mewtu, CC BY 2.0, https://commons.wikimedia.org/w/index.php?curid=10109134</a:t>
            </a:r>
            <a:endParaRPr lang="en-CL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7DC0BD-AFBE-C931-6099-3419B508DCD6}"/>
              </a:ext>
            </a:extLst>
          </p:cNvPr>
          <p:cNvSpPr txBox="1"/>
          <p:nvPr/>
        </p:nvSpPr>
        <p:spPr>
          <a:xfrm>
            <a:off x="45104" y="35124"/>
            <a:ext cx="4082515" cy="214307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12000"/>
              </a:lnSpc>
            </a:pP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Los </a:t>
            </a:r>
            <a:r>
              <a:rPr lang="en-US" b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PMDs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son dispositivos inalámbricos pequeños, sin teclado ni 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mouse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—p.ej., 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smart phones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y 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tablets</a:t>
            </a:r>
            <a:r>
              <a:rPr lang="en-US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— que se conec-tan a la Internet, usan baterías, y se les instala software mediante la descarga de </a:t>
            </a:r>
            <a:r>
              <a:rPr lang="en-US" i="1">
                <a:solidFill>
                  <a:srgbClr val="00206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apps</a:t>
            </a:r>
            <a:endParaRPr lang="en-CL" i="1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016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35D788CE-EBC9-6441-B480-660980DEB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0947" y="998375"/>
            <a:ext cx="5249261" cy="50632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6023" rIns="91440" bIns="4572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2962FF"/>
                </a:solidFill>
                <a:effectLst/>
                <a:latin typeface="Roboto"/>
              </a:rPr>
              <a:t>  </a:t>
            </a:r>
            <a:endParaRPr kumimoji="0" lang="en-US" altLang="en-US" sz="14400" b="0" i="0" u="none" strike="noStrike" cap="none" normalizeH="0" baseline="0">
              <a:ln>
                <a:noFill/>
              </a:ln>
              <a:solidFill>
                <a:srgbClr val="2962FF"/>
              </a:solidFill>
              <a:effectLst/>
              <a:latin typeface="Roboto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3C4043"/>
                </a:solidFill>
                <a:effectLst/>
                <a:latin typeface="Roboto"/>
              </a:rPr>
              <a:t>T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3C4043"/>
                </a:solidFill>
                <a:effectLst/>
                <a:latin typeface="Roboto"/>
                <a:hlinkClick r:id="rId2" tooltip="The Cloud Computing Era Could Be Nearing Its End | WIRED"/>
              </a:rPr>
              <a:t>he Cloud Computing Era Could Be ...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rgbClr val="5F6368"/>
                </a:solidFill>
                <a:effectLst/>
                <a:latin typeface="Roboto"/>
                <a:hlinkClick r:id="rId2" tooltip="The Cloud Computing Era Could Be Nearing Its End | WIRED"/>
              </a:rPr>
              <a:t>wired.com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4400" b="0" i="0" u="none" strike="noStrike" cap="none" normalizeH="0" baseline="0">
                <a:ln>
                  <a:noFill/>
                </a:ln>
                <a:solidFill>
                  <a:srgbClr val="2962FF"/>
                </a:solidFill>
                <a:effectLst/>
                <a:latin typeface="Roboto"/>
              </a:rPr>
            </a:br>
            <a:endParaRPr kumimoji="0" lang="en-US" altLang="en-US" sz="14400" b="0" i="0" u="none" strike="noStrike" cap="none" normalizeH="0" baseline="0">
              <a:ln>
                <a:noFill/>
              </a:ln>
              <a:solidFill>
                <a:srgbClr val="2962FF"/>
              </a:solidFill>
              <a:effectLst/>
              <a:latin typeface="Roboto"/>
            </a:endParaRPr>
          </a:p>
        </p:txBody>
      </p:sp>
      <p:pic>
        <p:nvPicPr>
          <p:cNvPr id="3074" name="Picture 2" descr="The Cloud Computing Era Could Be Nearing Its End | WIRED">
            <a:hlinkClick r:id="rId2" tooltip="The Cloud Computing Era Could Be Nearing Its End | WIRED"/>
            <a:extLst>
              <a:ext uri="{FF2B5EF4-FFF2-40B4-BE49-F238E27FC236}">
                <a16:creationId xmlns:a16="http://schemas.microsoft.com/office/drawing/2014/main" id="{39974F18-15D7-6249-943B-786530143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5126" y="1139902"/>
            <a:ext cx="8389961" cy="5593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B9E6DD1-8D6B-E62F-A647-905E9F1DA727}"/>
              </a:ext>
            </a:extLst>
          </p:cNvPr>
          <p:cNvSpPr txBox="1"/>
          <p:nvPr/>
        </p:nvSpPr>
        <p:spPr>
          <a:xfrm>
            <a:off x="76913" y="68367"/>
            <a:ext cx="6682810" cy="265654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12000"/>
              </a:lnSpc>
              <a:spcBef>
                <a:spcPts val="1200"/>
              </a:spcBef>
            </a:pPr>
            <a:r>
              <a:rPr lang="en-US" b="1" i="1">
                <a:solidFill>
                  <a:srgbClr val="002060"/>
                </a:solidFill>
              </a:rPr>
              <a:t>Cloud computing</a:t>
            </a:r>
            <a:r>
              <a:rPr lang="en-US" i="1">
                <a:solidFill>
                  <a:srgbClr val="002060"/>
                </a:solidFill>
              </a:rPr>
              <a:t> </a:t>
            </a:r>
            <a:r>
              <a:rPr lang="en-US">
                <a:solidFill>
                  <a:srgbClr val="002060"/>
                </a:solidFill>
              </a:rPr>
              <a:t>(computación “en la nube”) es la versión moder-na de los servidores convencionales, consistente en </a:t>
            </a:r>
            <a:r>
              <a:rPr lang="en-US" i="1">
                <a:solidFill>
                  <a:srgbClr val="002060"/>
                </a:solidFill>
              </a:rPr>
              <a:t>datacenters</a:t>
            </a:r>
            <a:r>
              <a:rPr lang="en-US">
                <a:solidFill>
                  <a:srgbClr val="002060"/>
                </a:solidFill>
              </a:rPr>
              <a:t> gigantes, llamados </a:t>
            </a:r>
            <a:r>
              <a:rPr lang="en-US" i="1">
                <a:solidFill>
                  <a:srgbClr val="002060"/>
                </a:solidFill>
              </a:rPr>
              <a:t>Warehouse Scale Computers</a:t>
            </a:r>
            <a:r>
              <a:rPr lang="en-US">
                <a:solidFill>
                  <a:srgbClr val="002060"/>
                </a:solidFill>
              </a:rPr>
              <a:t> (WSCs).</a:t>
            </a:r>
          </a:p>
          <a:p>
            <a:pPr>
              <a:lnSpc>
                <a:spcPct val="112000"/>
              </a:lnSpc>
              <a:spcBef>
                <a:spcPts val="1200"/>
              </a:spcBef>
            </a:pPr>
            <a:r>
              <a:rPr lang="en-US">
                <a:solidFill>
                  <a:srgbClr val="002060"/>
                </a:solidFill>
              </a:rPr>
              <a:t>P.ej., Amazon, Google, Microsoft construyen WSCs con decenas de miles de servidores, y arriendan parte de esta capacidad a com-pañías que a su vez ofrecen </a:t>
            </a:r>
            <a:r>
              <a:rPr lang="en-US" i="1">
                <a:solidFill>
                  <a:srgbClr val="002060"/>
                </a:solidFill>
              </a:rPr>
              <a:t>software como servicio</a:t>
            </a:r>
            <a:r>
              <a:rPr lang="en-US">
                <a:solidFill>
                  <a:srgbClr val="002060"/>
                </a:solidFill>
              </a:rPr>
              <a:t> (SaaS) a PMDs (una parte de la aplicación corre en la nube y la otra en el PMD)</a:t>
            </a:r>
            <a:endParaRPr lang="en-CL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2647340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{38A8E1E5-B347-5C4C-B4FF-C83531C9E985}tf10001124</Template>
  <TotalTime>34451</TotalTime>
  <Words>1451</Words>
  <Application>Microsoft Macintosh PowerPoint</Application>
  <PresentationFormat>Widescreen</PresentationFormat>
  <Paragraphs>141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Consolas</vt:lpstr>
      <vt:lpstr>Corbel</vt:lpstr>
      <vt:lpstr>Roboto</vt:lpstr>
      <vt:lpstr>Wingdings 2</vt:lpstr>
      <vt:lpstr>Frame</vt:lpstr>
      <vt:lpstr>Arquitectura de Computadores</vt:lpstr>
      <vt:lpstr>La inceíblemente vital industria de la tecnología de la información</vt:lpstr>
      <vt:lpstr>La cuarta revolución de la civilización</vt:lpstr>
      <vt:lpstr>Los computadores son usados en varias clases disímiles de aplicaciones</vt:lpstr>
      <vt:lpstr>PowerPoint Presentation</vt:lpstr>
      <vt:lpstr>PowerPoint Presentation</vt:lpstr>
      <vt:lpstr>Sistemas embebidos</vt:lpstr>
      <vt:lpstr>PowerPoint Presentation</vt:lpstr>
      <vt:lpstr>PowerPoint Presentation</vt:lpstr>
      <vt:lpstr>El hardware de todo computador (smart phone, PC, servidor, ...) ejecuta cuatro funciones básicas</vt:lpstr>
      <vt:lpstr>Componentes típicas de un computador: • CPU • control unit • memoria • input / output • datapath</vt:lpstr>
      <vt:lpstr>Un computador ejecuta aplicaciones complejas … ejecutando instrucciones muy simples</vt:lpstr>
      <vt:lpstr>Para “hablarle” al hardware electrónico, hay que enviarle señales eléctricas</vt:lpstr>
      <vt:lpstr>El lenguaje simbólico es el lenguaje de ensamble, o assembly  El lenguaje bina-rio es el lenguaje de máquina</vt:lpstr>
      <vt:lpstr>El compilador traduce un programa escrito en un lenguaje de alto nivel a instrucciones que el hardware puede ejecutar</vt:lpstr>
      <vt:lpstr>Temario</vt:lpstr>
      <vt:lpstr>Evaluación</vt:lpstr>
      <vt:lpstr>Este curso suscribe el código de honor de la universidad</vt:lpstr>
      <vt:lpstr>Bibliografía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Yadran</dc:creator>
  <cp:lastModifiedBy>Yadran</cp:lastModifiedBy>
  <cp:revision>190</cp:revision>
  <dcterms:created xsi:type="dcterms:W3CDTF">2020-12-15T14:43:11Z</dcterms:created>
  <dcterms:modified xsi:type="dcterms:W3CDTF">2023-08-07T11:40:48Z</dcterms:modified>
</cp:coreProperties>
</file>

<file path=docProps/thumbnail.jpeg>
</file>